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5" r:id="rId8"/>
    <p:sldId id="264"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E6913-6CCC-4D09-B305-E941E3372B96}" v="8" dt="2020-09-05T00:55:08.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94660"/>
  </p:normalViewPr>
  <p:slideViewPr>
    <p:cSldViewPr snapToGrid="0">
      <p:cViewPr varScale="1">
        <p:scale>
          <a:sx n="110" d="100"/>
          <a:sy n="110" d="100"/>
        </p:scale>
        <p:origin x="5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9FE16-E897-4BED-8AD4-19174ED34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A2965F-D682-4BBE-8066-1C73FC831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D49B28-B733-4D6B-8A99-AD2C2D6CC25E}"/>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5" name="Footer Placeholder 4">
            <a:extLst>
              <a:ext uri="{FF2B5EF4-FFF2-40B4-BE49-F238E27FC236}">
                <a16:creationId xmlns:a16="http://schemas.microsoft.com/office/drawing/2014/main" id="{F0FD9410-28B2-4E79-9552-925975414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077B3-A2D7-4338-BA1A-0F332AA9EE22}"/>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129524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C3BC0-3765-433C-A6CF-BB1E639D7A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69A20-CDF8-4D3F-B988-184F0510AD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2C16E-5824-44C9-901F-1AB79C563C33}"/>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5" name="Footer Placeholder 4">
            <a:extLst>
              <a:ext uri="{FF2B5EF4-FFF2-40B4-BE49-F238E27FC236}">
                <a16:creationId xmlns:a16="http://schemas.microsoft.com/office/drawing/2014/main" id="{59A8B12F-D7C3-4F9F-97E8-55015C18B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DF91E-4E15-45FC-ACE7-CB94CB754439}"/>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311312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9911C-4729-4CB9-8EFF-DFE14C5F97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7394A4-55CD-49F9-97C3-56E4238E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33D01-7F8E-4D54-8547-85802F1EBD2A}"/>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5" name="Footer Placeholder 4">
            <a:extLst>
              <a:ext uri="{FF2B5EF4-FFF2-40B4-BE49-F238E27FC236}">
                <a16:creationId xmlns:a16="http://schemas.microsoft.com/office/drawing/2014/main" id="{09FBD7E4-41A0-4275-B1FB-799873104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74F97-7F44-4922-B3D0-D03670632C28}"/>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49795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57522-600E-491C-9055-6C35E2609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E35F2-D50A-499C-B7D3-7887D1ECC7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6248B-2CAB-43FF-873D-225704564B6F}"/>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5" name="Footer Placeholder 4">
            <a:extLst>
              <a:ext uri="{FF2B5EF4-FFF2-40B4-BE49-F238E27FC236}">
                <a16:creationId xmlns:a16="http://schemas.microsoft.com/office/drawing/2014/main" id="{17028E82-B8EE-4917-9E91-C664ECF62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BCA96-D000-4096-9599-B15C24959EB9}"/>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367336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5F5D-2765-4827-9A76-FB850B053C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05927D-F657-4B4A-B037-083C8E64B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0A799D-78C5-45FF-B04F-6246394F50E3}"/>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5" name="Footer Placeholder 4">
            <a:extLst>
              <a:ext uri="{FF2B5EF4-FFF2-40B4-BE49-F238E27FC236}">
                <a16:creationId xmlns:a16="http://schemas.microsoft.com/office/drawing/2014/main" id="{B0BE6474-7A68-4443-90AB-F2BE3D262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090D8-14C6-4B07-BEE0-86380E8E7A79}"/>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67694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1F04-7AEA-4BAE-B030-17F909250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4F531-CDAA-42C1-8635-4FB619B95D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777FD3-C3FE-41D7-A824-3CC519D6DA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A0437F-2D86-42C1-9753-62BBC0DE3839}"/>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6" name="Footer Placeholder 5">
            <a:extLst>
              <a:ext uri="{FF2B5EF4-FFF2-40B4-BE49-F238E27FC236}">
                <a16:creationId xmlns:a16="http://schemas.microsoft.com/office/drawing/2014/main" id="{8173E512-A9D6-489C-9430-6A7C7FFC8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CE9B7-EA3E-4BE6-915E-BE80EDEF6065}"/>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1029402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BB7F-85F1-4746-BFAE-DAA0466A85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F1076F-215C-4D9F-A901-CFF01C908C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09D5A-D16D-4750-BD13-25043EAEB1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48D965-453C-4216-9FBF-953920F7BA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FAED57-2420-4C69-8378-5A7C99A17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B7A078-6651-4B5A-9A54-AF116EE44CDF}"/>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8" name="Footer Placeholder 7">
            <a:extLst>
              <a:ext uri="{FF2B5EF4-FFF2-40B4-BE49-F238E27FC236}">
                <a16:creationId xmlns:a16="http://schemas.microsoft.com/office/drawing/2014/main" id="{91255ACB-C2E2-4E36-B1F0-40EF392D8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3AEED5-8A28-4032-9E2B-824358902F90}"/>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1541302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9EDB-3545-4892-B522-3EF075257C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79B103-8282-4881-9633-2BB06AFBD6F9}"/>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4" name="Footer Placeholder 3">
            <a:extLst>
              <a:ext uri="{FF2B5EF4-FFF2-40B4-BE49-F238E27FC236}">
                <a16:creationId xmlns:a16="http://schemas.microsoft.com/office/drawing/2014/main" id="{B9AF1EC6-0DF6-4BA2-889D-BBC47232E1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AA7829-9543-4615-AE0F-F58225C0A3E8}"/>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23200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932340-107B-428A-B535-54CD7703B947}"/>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3" name="Footer Placeholder 2">
            <a:extLst>
              <a:ext uri="{FF2B5EF4-FFF2-40B4-BE49-F238E27FC236}">
                <a16:creationId xmlns:a16="http://schemas.microsoft.com/office/drawing/2014/main" id="{FB92B404-858E-407D-86D0-2408B6FE0D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522B16-B615-4B1D-AA8B-E9B84DFFC004}"/>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374819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084E-7369-4125-9B95-7B14A286EC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7F450B-9A47-47EA-90DB-F201D620B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5BAD3F-3549-43E0-B27F-7F8A552AE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B462E-8B70-411F-8C3B-27ADD6C27F7B}"/>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6" name="Footer Placeholder 5">
            <a:extLst>
              <a:ext uri="{FF2B5EF4-FFF2-40B4-BE49-F238E27FC236}">
                <a16:creationId xmlns:a16="http://schemas.microsoft.com/office/drawing/2014/main" id="{EC2B2073-7CCD-435D-8B82-7EA92B6AD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A59E8-A45A-4BBB-BF22-07DD4F0E6C0E}"/>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3562967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31E6-93D3-4B1B-84D8-9DC46B7B6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AC2E31-6A9B-43CA-9B83-DF105ABA7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6D2E5-5DBB-4D0C-A4D0-DD62749A7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775724-F99F-474F-ABC3-4064FBFB9795}"/>
              </a:ext>
            </a:extLst>
          </p:cNvPr>
          <p:cNvSpPr>
            <a:spLocks noGrp="1"/>
          </p:cNvSpPr>
          <p:nvPr>
            <p:ph type="dt" sz="half" idx="10"/>
          </p:nvPr>
        </p:nvSpPr>
        <p:spPr/>
        <p:txBody>
          <a:bodyPr/>
          <a:lstStyle/>
          <a:p>
            <a:fld id="{922C7BDE-EDA3-49B6-BCA9-298877D914E6}" type="datetimeFigureOut">
              <a:rPr lang="en-US" smtClean="0"/>
              <a:t>9/16/20</a:t>
            </a:fld>
            <a:endParaRPr lang="en-US"/>
          </a:p>
        </p:txBody>
      </p:sp>
      <p:sp>
        <p:nvSpPr>
          <p:cNvPr id="6" name="Footer Placeholder 5">
            <a:extLst>
              <a:ext uri="{FF2B5EF4-FFF2-40B4-BE49-F238E27FC236}">
                <a16:creationId xmlns:a16="http://schemas.microsoft.com/office/drawing/2014/main" id="{AF16BD44-5692-4427-902A-78B2D7ACB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090C2-CAC5-4CBE-8A22-8922A3B7E394}"/>
              </a:ext>
            </a:extLst>
          </p:cNvPr>
          <p:cNvSpPr>
            <a:spLocks noGrp="1"/>
          </p:cNvSpPr>
          <p:nvPr>
            <p:ph type="sldNum" sz="quarter" idx="12"/>
          </p:nvPr>
        </p:nvSpPr>
        <p:spPr/>
        <p:txBody>
          <a:bodyPr/>
          <a:lstStyle/>
          <a:p>
            <a:fld id="{CCA8C3D4-4B4B-4184-B7B4-927398724A39}" type="slidenum">
              <a:rPr lang="en-US" smtClean="0"/>
              <a:t>‹#›</a:t>
            </a:fld>
            <a:endParaRPr lang="en-US"/>
          </a:p>
        </p:txBody>
      </p:sp>
    </p:spTree>
    <p:extLst>
      <p:ext uri="{BB962C8B-B14F-4D97-AF65-F5344CB8AC3E}">
        <p14:creationId xmlns:p14="http://schemas.microsoft.com/office/powerpoint/2010/main" val="364943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0B87E-AD0F-4D47-A433-6D153E212A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98720E-2422-43D7-AFD8-22D94398C7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D1F70-3307-413B-91AC-98EDC2B08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C7BDE-EDA3-49B6-BCA9-298877D914E6}" type="datetimeFigureOut">
              <a:rPr lang="en-US" smtClean="0"/>
              <a:t>9/16/20</a:t>
            </a:fld>
            <a:endParaRPr lang="en-US"/>
          </a:p>
        </p:txBody>
      </p:sp>
      <p:sp>
        <p:nvSpPr>
          <p:cNvPr id="5" name="Footer Placeholder 4">
            <a:extLst>
              <a:ext uri="{FF2B5EF4-FFF2-40B4-BE49-F238E27FC236}">
                <a16:creationId xmlns:a16="http://schemas.microsoft.com/office/drawing/2014/main" id="{61864683-375F-4A68-8BD6-3874FDC4F4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87826-6FC5-471C-85B2-66278C559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8C3D4-4B4B-4184-B7B4-927398724A39}" type="slidenum">
              <a:rPr lang="en-US" smtClean="0"/>
              <a:t>‹#›</a:t>
            </a:fld>
            <a:endParaRPr lang="en-US"/>
          </a:p>
        </p:txBody>
      </p:sp>
    </p:spTree>
    <p:extLst>
      <p:ext uri="{BB962C8B-B14F-4D97-AF65-F5344CB8AC3E}">
        <p14:creationId xmlns:p14="http://schemas.microsoft.com/office/powerpoint/2010/main" val="3789666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y.embarkvet.com/members/breeder-tools" TargetMode="Externa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hyperlink" Target="https://my.embarkvet.com/member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gl.ucdavis.edu/test/brown-dog" TargetMode="External"/><Relationship Id="rId2" Type="http://schemas.openxmlformats.org/officeDocument/2006/relationships/hyperlink" Target="https://vgl.ucdavis.edu/test/dominant-black"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29D4-55C3-4329-B067-31D018153568}"/>
              </a:ext>
            </a:extLst>
          </p:cNvPr>
          <p:cNvSpPr>
            <a:spLocks noGrp="1"/>
          </p:cNvSpPr>
          <p:nvPr>
            <p:ph type="title"/>
          </p:nvPr>
        </p:nvSpPr>
        <p:spPr/>
        <p:txBody>
          <a:bodyPr/>
          <a:lstStyle/>
          <a:p>
            <a:r>
              <a:rPr lang="en-US" b="1" dirty="0">
                <a:latin typeface="Aharoni" panose="020B0604020202020204" pitchFamily="2" charset="-79"/>
                <a:cs typeface="Aharoni" panose="020B0604020202020204" pitchFamily="2" charset="-79"/>
              </a:rPr>
              <a:t>EMBARK matchmaker</a:t>
            </a:r>
            <a:r>
              <a:rPr lang="en-US" dirty="0"/>
              <a:t>	</a:t>
            </a:r>
          </a:p>
        </p:txBody>
      </p:sp>
      <p:sp>
        <p:nvSpPr>
          <p:cNvPr id="4" name="Text Placeholder 3">
            <a:extLst>
              <a:ext uri="{FF2B5EF4-FFF2-40B4-BE49-F238E27FC236}">
                <a16:creationId xmlns:a16="http://schemas.microsoft.com/office/drawing/2014/main" id="{47C73B85-81C2-46C3-A3F4-771F3174A592}"/>
              </a:ext>
            </a:extLst>
          </p:cNvPr>
          <p:cNvSpPr>
            <a:spLocks noGrp="1"/>
          </p:cNvSpPr>
          <p:nvPr>
            <p:ph type="body" sz="half" idx="2"/>
          </p:nvPr>
        </p:nvSpPr>
        <p:spPr>
          <a:xfrm>
            <a:off x="839788" y="2057400"/>
            <a:ext cx="6094412" cy="1600200"/>
          </a:xfrm>
        </p:spPr>
        <p:txBody>
          <a:bodyPr>
            <a:normAutofit/>
          </a:bodyPr>
          <a:lstStyle/>
          <a:p>
            <a:r>
              <a:rPr lang="en-US" sz="2000" dirty="0">
                <a:hlinkClick r:id="rId2"/>
              </a:rPr>
              <a:t>https://my.embarkvet.com/members/breeder-tools</a:t>
            </a:r>
            <a:endParaRPr lang="en-US" sz="2000" dirty="0"/>
          </a:p>
          <a:p>
            <a:endParaRPr lang="en-US" sz="2000" dirty="0"/>
          </a:p>
          <a:p>
            <a:endParaRPr lang="en-US" sz="2000" dirty="0"/>
          </a:p>
          <a:p>
            <a:endParaRPr lang="en-US" sz="2000" dirty="0"/>
          </a:p>
          <a:p>
            <a:endParaRPr lang="en-US" sz="2000" dirty="0"/>
          </a:p>
          <a:p>
            <a:endParaRPr lang="en-US" sz="2000" dirty="0"/>
          </a:p>
        </p:txBody>
      </p:sp>
      <p:pic>
        <p:nvPicPr>
          <p:cNvPr id="1028" name="Picture 4">
            <a:extLst>
              <a:ext uri="{FF2B5EF4-FFF2-40B4-BE49-F238E27FC236}">
                <a16:creationId xmlns:a16="http://schemas.microsoft.com/office/drawing/2014/main" id="{54125462-5BC8-4988-B798-91E71774E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94" y="2609850"/>
            <a:ext cx="1066006" cy="9993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Placeholder 7">
            <a:extLst>
              <a:ext uri="{FF2B5EF4-FFF2-40B4-BE49-F238E27FC236}">
                <a16:creationId xmlns:a16="http://schemas.microsoft.com/office/drawing/2014/main" id="{97B54400-CF8F-4F8F-B7ED-0BDB1FB3555F}"/>
              </a:ext>
            </a:extLst>
          </p:cNvPr>
          <p:cNvPicPr>
            <a:picLocks noGrp="1" noChangeAspect="1"/>
          </p:cNvPicPr>
          <p:nvPr>
            <p:ph type="pic" idx="1"/>
          </p:nvPr>
        </p:nvPicPr>
        <p:blipFill rotWithShape="1">
          <a:blip r:embed="rId4"/>
          <a:srcRect t="3248" b="3248"/>
          <a:stretch/>
        </p:blipFill>
        <p:spPr>
          <a:xfrm>
            <a:off x="6438900" y="819157"/>
            <a:ext cx="5500688" cy="4343393"/>
          </a:xfrm>
        </p:spPr>
      </p:pic>
      <p:sp>
        <p:nvSpPr>
          <p:cNvPr id="9" name="TextBox 8">
            <a:extLst>
              <a:ext uri="{FF2B5EF4-FFF2-40B4-BE49-F238E27FC236}">
                <a16:creationId xmlns:a16="http://schemas.microsoft.com/office/drawing/2014/main" id="{14887B98-9D50-4D22-9E1F-865E46A71ED7}"/>
              </a:ext>
            </a:extLst>
          </p:cNvPr>
          <p:cNvSpPr txBox="1"/>
          <p:nvPr/>
        </p:nvSpPr>
        <p:spPr>
          <a:xfrm>
            <a:off x="839788" y="4076700"/>
            <a:ext cx="5256212" cy="646331"/>
          </a:xfrm>
          <a:prstGeom prst="rect">
            <a:avLst/>
          </a:prstGeom>
          <a:noFill/>
        </p:spPr>
        <p:txBody>
          <a:bodyPr wrap="square" rtlCol="0">
            <a:spAutoFit/>
          </a:bodyPr>
          <a:lstStyle/>
          <a:p>
            <a:r>
              <a:rPr lang="en-US" dirty="0"/>
              <a:t>Introduction to accessing and using the EMBARK matchmaker tool for breeders</a:t>
            </a:r>
          </a:p>
        </p:txBody>
      </p:sp>
    </p:spTree>
    <p:extLst>
      <p:ext uri="{BB962C8B-B14F-4D97-AF65-F5344CB8AC3E}">
        <p14:creationId xmlns:p14="http://schemas.microsoft.com/office/powerpoint/2010/main" val="3788131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B057E2-3B65-4EA0-B8A4-AAB5276C5944}"/>
              </a:ext>
            </a:extLst>
          </p:cNvPr>
          <p:cNvSpPr txBox="1"/>
          <p:nvPr/>
        </p:nvSpPr>
        <p:spPr>
          <a:xfrm>
            <a:off x="292100" y="647700"/>
            <a:ext cx="4025900" cy="5724644"/>
          </a:xfrm>
          <a:prstGeom prst="rect">
            <a:avLst/>
          </a:prstGeom>
          <a:noFill/>
        </p:spPr>
        <p:txBody>
          <a:bodyPr wrap="square" rtlCol="0">
            <a:spAutoFit/>
          </a:bodyPr>
          <a:lstStyle/>
          <a:p>
            <a:r>
              <a:rPr lang="en-US" sz="2400" dirty="0">
                <a:solidFill>
                  <a:schemeClr val="accent2"/>
                </a:solidFill>
                <a:latin typeface="Aharoni" panose="02010803020104030203" pitchFamily="2" charset="-79"/>
                <a:cs typeface="Aharoni" panose="02010803020104030203" pitchFamily="2" charset="-79"/>
              </a:rPr>
              <a:t>First things first!</a:t>
            </a:r>
          </a:p>
          <a:p>
            <a:endParaRPr lang="en-US" dirty="0"/>
          </a:p>
          <a:p>
            <a:r>
              <a:rPr lang="en-US" dirty="0"/>
              <a:t>Make your </a:t>
            </a:r>
            <a:r>
              <a:rPr lang="en-US" dirty="0" err="1"/>
              <a:t>Stabyhoun’s</a:t>
            </a:r>
            <a:r>
              <a:rPr lang="en-US" dirty="0"/>
              <a:t> basic information available to the public.  This way, the breeder tool is most effective!  </a:t>
            </a:r>
          </a:p>
          <a:p>
            <a:endParaRPr lang="en-US" dirty="0"/>
          </a:p>
          <a:p>
            <a:r>
              <a:rPr lang="en-US" dirty="0"/>
              <a:t>Log into Embark:</a:t>
            </a:r>
          </a:p>
          <a:p>
            <a:r>
              <a:rPr lang="en-US" dirty="0">
                <a:hlinkClick r:id="rId4"/>
              </a:rPr>
              <a:t>https://my.embarkvet.com/members</a:t>
            </a:r>
            <a:endParaRPr lang="en-US" dirty="0"/>
          </a:p>
          <a:p>
            <a:endParaRPr lang="en-US" dirty="0"/>
          </a:p>
          <a:p>
            <a:r>
              <a:rPr lang="en-US" dirty="0"/>
              <a:t>1. Select </a:t>
            </a:r>
            <a:r>
              <a:rPr lang="en-US" dirty="0">
                <a:highlight>
                  <a:srgbClr val="FFFF00"/>
                </a:highlight>
              </a:rPr>
              <a:t>“BREEDER TOOLS” </a:t>
            </a:r>
            <a:r>
              <a:rPr lang="en-US" dirty="0"/>
              <a:t>by clicking on that area</a:t>
            </a:r>
          </a:p>
          <a:p>
            <a:endParaRPr lang="en-US" dirty="0"/>
          </a:p>
          <a:p>
            <a:r>
              <a:rPr lang="en-US" dirty="0"/>
              <a:t>2. Select </a:t>
            </a:r>
            <a:r>
              <a:rPr lang="en-US" dirty="0">
                <a:highlight>
                  <a:srgbClr val="FFFF00"/>
                </a:highlight>
              </a:rPr>
              <a:t>“DOG SETTINGS” by clicking it.</a:t>
            </a:r>
          </a:p>
          <a:p>
            <a:endParaRPr lang="en-US" dirty="0"/>
          </a:p>
          <a:p>
            <a:r>
              <a:rPr lang="en-US" dirty="0"/>
              <a:t>3. </a:t>
            </a:r>
            <a:r>
              <a:rPr lang="en-US" dirty="0">
                <a:highlight>
                  <a:srgbClr val="FFFF00"/>
                </a:highlight>
              </a:rPr>
              <a:t>Set privacy settings to </a:t>
            </a:r>
            <a:br>
              <a:rPr lang="en-US" dirty="0">
                <a:highlight>
                  <a:srgbClr val="FFFF00"/>
                </a:highlight>
              </a:rPr>
            </a:br>
            <a:r>
              <a:rPr lang="en-US" dirty="0">
                <a:highlight>
                  <a:srgbClr val="FFFF00"/>
                </a:highlight>
              </a:rPr>
              <a:t>“PUBLIC” </a:t>
            </a:r>
            <a:r>
              <a:rPr lang="en-US" dirty="0"/>
              <a:t>by clicking on each box under “Matchmaker”, “Breed”, “Health”, “Traits”</a:t>
            </a:r>
          </a:p>
          <a:p>
            <a:endParaRPr lang="en-US" dirty="0"/>
          </a:p>
          <a:p>
            <a:r>
              <a:rPr lang="en-US" dirty="0"/>
              <a:t>4. </a:t>
            </a:r>
            <a:r>
              <a:rPr lang="en-US" dirty="0">
                <a:highlight>
                  <a:srgbClr val="FFFF00"/>
                </a:highlight>
              </a:rPr>
              <a:t>SAVE </a:t>
            </a:r>
            <a:r>
              <a:rPr lang="en-US" dirty="0"/>
              <a:t>your selections!</a:t>
            </a:r>
          </a:p>
        </p:txBody>
      </p:sp>
      <p:pic>
        <p:nvPicPr>
          <p:cNvPr id="6" name="Screen Recording 5">
            <a:hlinkClick r:id="" action="ppaction://media"/>
            <a:extLst>
              <a:ext uri="{FF2B5EF4-FFF2-40B4-BE49-F238E27FC236}">
                <a16:creationId xmlns:a16="http://schemas.microsoft.com/office/drawing/2014/main" id="{90BADB7E-DD65-4E47-804A-0EFE6506E5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45280" y="457199"/>
            <a:ext cx="7657072" cy="5943601"/>
          </a:xfrm>
          <a:prstGeom prst="rect">
            <a:avLst/>
          </a:prstGeom>
        </p:spPr>
      </p:pic>
      <p:sp>
        <p:nvSpPr>
          <p:cNvPr id="2" name="Oval 1">
            <a:extLst>
              <a:ext uri="{FF2B5EF4-FFF2-40B4-BE49-F238E27FC236}">
                <a16:creationId xmlns:a16="http://schemas.microsoft.com/office/drawing/2014/main" id="{2D1FF8CA-B4D5-497D-A4AF-F520E1DD4533}"/>
              </a:ext>
            </a:extLst>
          </p:cNvPr>
          <p:cNvSpPr/>
          <p:nvPr/>
        </p:nvSpPr>
        <p:spPr>
          <a:xfrm>
            <a:off x="4780280" y="2799079"/>
            <a:ext cx="1879600" cy="1259840"/>
          </a:xfrm>
          <a:custGeom>
            <a:avLst/>
            <a:gdLst>
              <a:gd name="connsiteX0" fmla="*/ 0 w 1879600"/>
              <a:gd name="connsiteY0" fmla="*/ 629920 h 1259840"/>
              <a:gd name="connsiteX1" fmla="*/ 939800 w 1879600"/>
              <a:gd name="connsiteY1" fmla="*/ 0 h 1259840"/>
              <a:gd name="connsiteX2" fmla="*/ 1879600 w 1879600"/>
              <a:gd name="connsiteY2" fmla="*/ 629920 h 1259840"/>
              <a:gd name="connsiteX3" fmla="*/ 939800 w 1879600"/>
              <a:gd name="connsiteY3" fmla="*/ 1259840 h 1259840"/>
              <a:gd name="connsiteX4" fmla="*/ 0 w 1879600"/>
              <a:gd name="connsiteY4" fmla="*/ 629920 h 125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600" h="1259840" extrusionOk="0">
                <a:moveTo>
                  <a:pt x="0" y="629920"/>
                </a:moveTo>
                <a:cubicBezTo>
                  <a:pt x="-20418" y="258014"/>
                  <a:pt x="527268" y="-38669"/>
                  <a:pt x="939800" y="0"/>
                </a:cubicBezTo>
                <a:cubicBezTo>
                  <a:pt x="1448112" y="6026"/>
                  <a:pt x="1912328" y="272259"/>
                  <a:pt x="1879600" y="629920"/>
                </a:cubicBezTo>
                <a:cubicBezTo>
                  <a:pt x="1859399" y="937540"/>
                  <a:pt x="1437810" y="1325268"/>
                  <a:pt x="939800" y="1259840"/>
                </a:cubicBezTo>
                <a:cubicBezTo>
                  <a:pt x="445439" y="1225798"/>
                  <a:pt x="57787" y="973060"/>
                  <a:pt x="0" y="629920"/>
                </a:cubicBezTo>
                <a:close/>
              </a:path>
            </a:pathLst>
          </a:custGeom>
          <a:noFill/>
          <a:ln w="57150">
            <a:solidFill>
              <a:srgbClr val="C00000"/>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188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DCA60E-B486-46C9-85BA-1E6F80DB96D0}"/>
              </a:ext>
            </a:extLst>
          </p:cNvPr>
          <p:cNvSpPr txBox="1"/>
          <p:nvPr/>
        </p:nvSpPr>
        <p:spPr>
          <a:xfrm>
            <a:off x="254000" y="138897"/>
            <a:ext cx="4419600" cy="4339650"/>
          </a:xfrm>
          <a:prstGeom prst="rect">
            <a:avLst/>
          </a:prstGeom>
          <a:noFill/>
        </p:spPr>
        <p:txBody>
          <a:bodyPr wrap="square">
            <a:spAutoFit/>
          </a:bodyPr>
          <a:lstStyle/>
          <a:p>
            <a:r>
              <a:rPr lang="en-US" sz="2400" dirty="0">
                <a:solidFill>
                  <a:schemeClr val="accent2"/>
                </a:solidFill>
                <a:latin typeface="Aharoni" panose="02010803020104030203" pitchFamily="2" charset="-79"/>
                <a:cs typeface="Aharoni" panose="02010803020104030203" pitchFamily="2" charset="-79"/>
              </a:rPr>
              <a:t>Next Step…</a:t>
            </a:r>
          </a:p>
          <a:p>
            <a:endParaRPr lang="en-US" dirty="0"/>
          </a:p>
          <a:p>
            <a:r>
              <a:rPr lang="en-US" dirty="0">
                <a:highlight>
                  <a:srgbClr val="FFFF00"/>
                </a:highlight>
              </a:rPr>
              <a:t>SAVE YOUR CHANGE TO “PUBLIC”</a:t>
            </a:r>
          </a:p>
          <a:p>
            <a:endParaRPr lang="en-US" dirty="0"/>
          </a:p>
          <a:p>
            <a:r>
              <a:rPr lang="en-US" dirty="0"/>
              <a:t>From the “DOG SETTINGS” screen, after you made your </a:t>
            </a:r>
            <a:r>
              <a:rPr lang="en-US" dirty="0" err="1"/>
              <a:t>Stabyhoun</a:t>
            </a:r>
            <a:r>
              <a:rPr lang="en-US" dirty="0"/>
              <a:t> “public”…</a:t>
            </a:r>
          </a:p>
          <a:p>
            <a:endParaRPr lang="en-US" dirty="0"/>
          </a:p>
          <a:p>
            <a:r>
              <a:rPr lang="en-US" dirty="0"/>
              <a:t>Please do not add non-breeding dogs to the Matchmaker, but make their other info public.</a:t>
            </a:r>
          </a:p>
          <a:p>
            <a:endParaRPr lang="en-US" dirty="0"/>
          </a:p>
          <a:p>
            <a:r>
              <a:rPr lang="en-US" dirty="0"/>
              <a:t>Click on  “BREEDER TOOLS” to get back to the action!</a:t>
            </a:r>
          </a:p>
          <a:p>
            <a:endParaRPr lang="en-US" dirty="0"/>
          </a:p>
          <a:p>
            <a:endParaRPr lang="en-US" dirty="0"/>
          </a:p>
        </p:txBody>
      </p:sp>
      <p:grpSp>
        <p:nvGrpSpPr>
          <p:cNvPr id="15" name="Group 14">
            <a:extLst>
              <a:ext uri="{FF2B5EF4-FFF2-40B4-BE49-F238E27FC236}">
                <a16:creationId xmlns:a16="http://schemas.microsoft.com/office/drawing/2014/main" id="{A171A07A-34AF-42C1-BFFA-1459CB33C82F}"/>
              </a:ext>
            </a:extLst>
          </p:cNvPr>
          <p:cNvGrpSpPr/>
          <p:nvPr/>
        </p:nvGrpSpPr>
        <p:grpSpPr>
          <a:xfrm>
            <a:off x="5219700" y="476250"/>
            <a:ext cx="6629400" cy="4972050"/>
            <a:chOff x="5219700" y="476250"/>
            <a:chExt cx="6629400" cy="4972050"/>
          </a:xfrm>
        </p:grpSpPr>
        <p:pic>
          <p:nvPicPr>
            <p:cNvPr id="13" name="Picture 12">
              <a:extLst>
                <a:ext uri="{FF2B5EF4-FFF2-40B4-BE49-F238E27FC236}">
                  <a16:creationId xmlns:a16="http://schemas.microsoft.com/office/drawing/2014/main" id="{D3EF8842-330C-4923-B37A-4B1C48B6CA7F}"/>
                </a:ext>
              </a:extLst>
            </p:cNvPr>
            <p:cNvPicPr>
              <a:picLocks noChangeAspect="1"/>
            </p:cNvPicPr>
            <p:nvPr/>
          </p:nvPicPr>
          <p:blipFill>
            <a:blip r:embed="rId2"/>
            <a:stretch>
              <a:fillRect/>
            </a:stretch>
          </p:blipFill>
          <p:spPr>
            <a:xfrm>
              <a:off x="5219700" y="476250"/>
              <a:ext cx="6629400" cy="4972050"/>
            </a:xfrm>
            <a:prstGeom prst="rect">
              <a:avLst/>
            </a:prstGeom>
          </p:spPr>
        </p:pic>
        <p:sp>
          <p:nvSpPr>
            <p:cNvPr id="14" name="Arrow: Up 13">
              <a:extLst>
                <a:ext uri="{FF2B5EF4-FFF2-40B4-BE49-F238E27FC236}">
                  <a16:creationId xmlns:a16="http://schemas.microsoft.com/office/drawing/2014/main" id="{6E17B103-F26E-4834-917D-353E1F8C89EF}"/>
                </a:ext>
              </a:extLst>
            </p:cNvPr>
            <p:cNvSpPr/>
            <p:nvPr/>
          </p:nvSpPr>
          <p:spPr>
            <a:xfrm rot="17918601">
              <a:off x="7515860" y="1264365"/>
              <a:ext cx="347980" cy="5847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53491C82-5B5B-418A-A3CC-E678DC315556}"/>
              </a:ext>
            </a:extLst>
          </p:cNvPr>
          <p:cNvSpPr/>
          <p:nvPr/>
        </p:nvSpPr>
        <p:spPr>
          <a:xfrm>
            <a:off x="7955280" y="2799079"/>
            <a:ext cx="3454400" cy="1259840"/>
          </a:xfrm>
          <a:custGeom>
            <a:avLst/>
            <a:gdLst>
              <a:gd name="connsiteX0" fmla="*/ 0 w 3454400"/>
              <a:gd name="connsiteY0" fmla="*/ 629920 h 1259840"/>
              <a:gd name="connsiteX1" fmla="*/ 1727200 w 3454400"/>
              <a:gd name="connsiteY1" fmla="*/ 0 h 1259840"/>
              <a:gd name="connsiteX2" fmla="*/ 3454400 w 3454400"/>
              <a:gd name="connsiteY2" fmla="*/ 629920 h 1259840"/>
              <a:gd name="connsiteX3" fmla="*/ 1727200 w 3454400"/>
              <a:gd name="connsiteY3" fmla="*/ 1259840 h 1259840"/>
              <a:gd name="connsiteX4" fmla="*/ 0 w 3454400"/>
              <a:gd name="connsiteY4" fmla="*/ 629920 h 1259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400" h="1259840" extrusionOk="0">
                <a:moveTo>
                  <a:pt x="0" y="629920"/>
                </a:moveTo>
                <a:cubicBezTo>
                  <a:pt x="-28587" y="248408"/>
                  <a:pt x="912417" y="-50512"/>
                  <a:pt x="1727200" y="0"/>
                </a:cubicBezTo>
                <a:cubicBezTo>
                  <a:pt x="2670381" y="6026"/>
                  <a:pt x="3487128" y="272259"/>
                  <a:pt x="3454400" y="629920"/>
                </a:cubicBezTo>
                <a:cubicBezTo>
                  <a:pt x="3364538" y="798653"/>
                  <a:pt x="2655005" y="1341055"/>
                  <a:pt x="1727200" y="1259840"/>
                </a:cubicBezTo>
                <a:cubicBezTo>
                  <a:pt x="797970" y="1225798"/>
                  <a:pt x="57787" y="973060"/>
                  <a:pt x="0" y="629920"/>
                </a:cubicBezTo>
                <a:close/>
              </a:path>
            </a:pathLst>
          </a:custGeom>
          <a:noFill/>
          <a:ln w="57150">
            <a:solidFill>
              <a:srgbClr val="C00000"/>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Arrow: Up 4">
            <a:extLst>
              <a:ext uri="{FF2B5EF4-FFF2-40B4-BE49-F238E27FC236}">
                <a16:creationId xmlns:a16="http://schemas.microsoft.com/office/drawing/2014/main" id="{559247B9-E470-4356-9E07-05EC96DB1374}"/>
              </a:ext>
            </a:extLst>
          </p:cNvPr>
          <p:cNvSpPr/>
          <p:nvPr/>
        </p:nvSpPr>
        <p:spPr>
          <a:xfrm rot="1467345">
            <a:off x="8060711" y="4218221"/>
            <a:ext cx="347980" cy="5847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398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0794F2-0DC8-4666-B2A4-C74785E2F4A4}"/>
              </a:ext>
            </a:extLst>
          </p:cNvPr>
          <p:cNvSpPr txBox="1"/>
          <p:nvPr/>
        </p:nvSpPr>
        <p:spPr>
          <a:xfrm>
            <a:off x="467360" y="1201924"/>
            <a:ext cx="4216400" cy="2123658"/>
          </a:xfrm>
          <a:prstGeom prst="rect">
            <a:avLst/>
          </a:prstGeom>
          <a:noFill/>
        </p:spPr>
        <p:txBody>
          <a:bodyPr wrap="square">
            <a:spAutoFit/>
          </a:bodyPr>
          <a:lstStyle/>
          <a:p>
            <a:r>
              <a:rPr lang="en-US" sz="2400" dirty="0">
                <a:solidFill>
                  <a:schemeClr val="accent2"/>
                </a:solidFill>
                <a:latin typeface="Aharoni" panose="02010803020104030203" pitchFamily="2" charset="-79"/>
                <a:cs typeface="Aharoni" panose="02010803020104030203" pitchFamily="2" charset="-79"/>
              </a:rPr>
              <a:t>Now for the fun…</a:t>
            </a:r>
          </a:p>
          <a:p>
            <a:endParaRPr lang="en-US" dirty="0"/>
          </a:p>
          <a:p>
            <a:r>
              <a:rPr lang="en-US" dirty="0"/>
              <a:t>In the “Breeder” screen…</a:t>
            </a:r>
          </a:p>
          <a:p>
            <a:endParaRPr lang="en-US" dirty="0"/>
          </a:p>
          <a:p>
            <a:r>
              <a:rPr lang="en-US" dirty="0"/>
              <a:t>Click on “MATCHMAKER”</a:t>
            </a:r>
          </a:p>
          <a:p>
            <a:endParaRPr lang="en-US" dirty="0"/>
          </a:p>
          <a:p>
            <a:endParaRPr lang="en-US" dirty="0"/>
          </a:p>
        </p:txBody>
      </p:sp>
      <p:pic>
        <p:nvPicPr>
          <p:cNvPr id="7" name="Picture 6">
            <a:extLst>
              <a:ext uri="{FF2B5EF4-FFF2-40B4-BE49-F238E27FC236}">
                <a16:creationId xmlns:a16="http://schemas.microsoft.com/office/drawing/2014/main" id="{122723D0-1D2A-4D20-BC1C-AC88C32AB401}"/>
              </a:ext>
            </a:extLst>
          </p:cNvPr>
          <p:cNvPicPr>
            <a:picLocks noChangeAspect="1"/>
          </p:cNvPicPr>
          <p:nvPr/>
        </p:nvPicPr>
        <p:blipFill>
          <a:blip r:embed="rId2"/>
          <a:stretch>
            <a:fillRect/>
          </a:stretch>
        </p:blipFill>
        <p:spPr>
          <a:xfrm>
            <a:off x="3928287" y="844112"/>
            <a:ext cx="7159910" cy="4962940"/>
          </a:xfrm>
          <a:prstGeom prst="rect">
            <a:avLst/>
          </a:prstGeom>
        </p:spPr>
      </p:pic>
      <p:sp>
        <p:nvSpPr>
          <p:cNvPr id="9" name="Arrow: Up 8">
            <a:extLst>
              <a:ext uri="{FF2B5EF4-FFF2-40B4-BE49-F238E27FC236}">
                <a16:creationId xmlns:a16="http://schemas.microsoft.com/office/drawing/2014/main" id="{B1D95E2D-61E1-4C0A-A4E6-DC5BAF0E38EE}"/>
              </a:ext>
            </a:extLst>
          </p:cNvPr>
          <p:cNvSpPr/>
          <p:nvPr/>
        </p:nvSpPr>
        <p:spPr>
          <a:xfrm rot="14024652">
            <a:off x="5922010" y="2065644"/>
            <a:ext cx="347980" cy="5847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779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7CB6FB-8AE7-48F4-8172-648BC1659074}"/>
              </a:ext>
            </a:extLst>
          </p:cNvPr>
          <p:cNvSpPr txBox="1"/>
          <p:nvPr/>
        </p:nvSpPr>
        <p:spPr>
          <a:xfrm>
            <a:off x="406563" y="544349"/>
            <a:ext cx="3024794" cy="6647974"/>
          </a:xfrm>
          <a:prstGeom prst="rect">
            <a:avLst/>
          </a:prstGeom>
          <a:noFill/>
        </p:spPr>
        <p:txBody>
          <a:bodyPr wrap="square">
            <a:spAutoFit/>
          </a:bodyPr>
          <a:lstStyle/>
          <a:p>
            <a:r>
              <a:rPr lang="en-US" sz="2400" dirty="0">
                <a:solidFill>
                  <a:schemeClr val="accent2"/>
                </a:solidFill>
                <a:latin typeface="Aharoni" panose="02010803020104030203" pitchFamily="2" charset="-79"/>
                <a:cs typeface="Aharoni" panose="02010803020104030203" pitchFamily="2" charset="-79"/>
              </a:rPr>
              <a:t>Take a look around…</a:t>
            </a:r>
          </a:p>
          <a:p>
            <a:endParaRPr lang="en-US" dirty="0"/>
          </a:p>
          <a:p>
            <a:r>
              <a:rPr lang="en-US" dirty="0"/>
              <a:t>Your dog is at the top of the chart.  You can change dogs to the right.  Potential mates are below. </a:t>
            </a:r>
          </a:p>
          <a:p>
            <a:endParaRPr lang="en-US" dirty="0"/>
          </a:p>
          <a:p>
            <a:r>
              <a:rPr lang="en-US" dirty="0"/>
              <a:t>There are </a:t>
            </a:r>
            <a:r>
              <a:rPr lang="en-US" b="1" dirty="0">
                <a:solidFill>
                  <a:schemeClr val="accent2">
                    <a:lumMod val="75000"/>
                  </a:schemeClr>
                </a:solidFill>
              </a:rPr>
              <a:t>filters</a:t>
            </a:r>
            <a:r>
              <a:rPr lang="en-US" dirty="0"/>
              <a:t> on the left side – you can look for breeding age dogs only, for instance.  You can look for dogs within a certain distance, too.  Click on the check box to select or unselect each filter. </a:t>
            </a:r>
          </a:p>
          <a:p>
            <a:endParaRPr lang="en-US" dirty="0"/>
          </a:p>
          <a:p>
            <a:r>
              <a:rPr lang="en-US" dirty="0"/>
              <a:t>Each column in the chart can be sorted, too – try clicking on “</a:t>
            </a:r>
            <a:r>
              <a:rPr lang="en-US" dirty="0">
                <a:solidFill>
                  <a:schemeClr val="accent2">
                    <a:lumMod val="75000"/>
                  </a:schemeClr>
                </a:solidFill>
              </a:rPr>
              <a:t>Expected Litter COI</a:t>
            </a:r>
            <a:r>
              <a:rPr lang="en-US" dirty="0"/>
              <a:t>” to quickly find the lowest COI possible. </a:t>
            </a:r>
          </a:p>
          <a:p>
            <a:endParaRPr lang="en-US" dirty="0"/>
          </a:p>
          <a:p>
            <a:endParaRPr lang="en-US" dirty="0"/>
          </a:p>
        </p:txBody>
      </p:sp>
      <p:grpSp>
        <p:nvGrpSpPr>
          <p:cNvPr id="14" name="Group 13">
            <a:extLst>
              <a:ext uri="{FF2B5EF4-FFF2-40B4-BE49-F238E27FC236}">
                <a16:creationId xmlns:a16="http://schemas.microsoft.com/office/drawing/2014/main" id="{3A2A2ADB-CBD5-422E-AA0F-8725EAFC10E2}"/>
              </a:ext>
            </a:extLst>
          </p:cNvPr>
          <p:cNvGrpSpPr/>
          <p:nvPr/>
        </p:nvGrpSpPr>
        <p:grpSpPr>
          <a:xfrm>
            <a:off x="3516199" y="450081"/>
            <a:ext cx="8937912" cy="5667915"/>
            <a:chOff x="4368209" y="544350"/>
            <a:chExt cx="7586279" cy="4011930"/>
          </a:xfrm>
        </p:grpSpPr>
        <p:pic>
          <p:nvPicPr>
            <p:cNvPr id="7" name="Picture 6">
              <a:extLst>
                <a:ext uri="{FF2B5EF4-FFF2-40B4-BE49-F238E27FC236}">
                  <a16:creationId xmlns:a16="http://schemas.microsoft.com/office/drawing/2014/main" id="{629B47CD-4544-4D0C-AF24-AE78AA0036DE}"/>
                </a:ext>
              </a:extLst>
            </p:cNvPr>
            <p:cNvPicPr>
              <a:picLocks noChangeAspect="1"/>
            </p:cNvPicPr>
            <p:nvPr/>
          </p:nvPicPr>
          <p:blipFill>
            <a:blip r:embed="rId2"/>
            <a:stretch>
              <a:fillRect/>
            </a:stretch>
          </p:blipFill>
          <p:spPr>
            <a:xfrm>
              <a:off x="4368209" y="544350"/>
              <a:ext cx="7586279" cy="4011930"/>
            </a:xfrm>
            <a:prstGeom prst="rect">
              <a:avLst/>
            </a:prstGeom>
          </p:spPr>
        </p:pic>
        <p:sp>
          <p:nvSpPr>
            <p:cNvPr id="9" name="Arrow: Up 8">
              <a:extLst>
                <a:ext uri="{FF2B5EF4-FFF2-40B4-BE49-F238E27FC236}">
                  <a16:creationId xmlns:a16="http://schemas.microsoft.com/office/drawing/2014/main" id="{12F02208-E252-4573-AAE0-654B499AB100}"/>
                </a:ext>
              </a:extLst>
            </p:cNvPr>
            <p:cNvSpPr/>
            <p:nvPr/>
          </p:nvSpPr>
          <p:spPr>
            <a:xfrm rot="12858528">
              <a:off x="7063373" y="2795806"/>
              <a:ext cx="347980" cy="5847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B7E0E862-96B5-47E5-BD16-434E3AB0EE45}"/>
                </a:ext>
              </a:extLst>
            </p:cNvPr>
            <p:cNvSpPr/>
            <p:nvPr/>
          </p:nvSpPr>
          <p:spPr>
            <a:xfrm rot="12155878">
              <a:off x="10775688" y="2131319"/>
              <a:ext cx="347980" cy="5847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18BE892D-D004-4559-B6CD-1A7C554AA92D}"/>
                </a:ext>
              </a:extLst>
            </p:cNvPr>
            <p:cNvSpPr/>
            <p:nvPr/>
          </p:nvSpPr>
          <p:spPr>
            <a:xfrm rot="13684114">
              <a:off x="4914062" y="1349206"/>
              <a:ext cx="347980" cy="5847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2953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D12E5F-0A2A-4120-8203-695521F42579}"/>
              </a:ext>
            </a:extLst>
          </p:cNvPr>
          <p:cNvSpPr txBox="1"/>
          <p:nvPr/>
        </p:nvSpPr>
        <p:spPr>
          <a:xfrm>
            <a:off x="341721" y="513309"/>
            <a:ext cx="4154863" cy="5539978"/>
          </a:xfrm>
          <a:prstGeom prst="rect">
            <a:avLst/>
          </a:prstGeom>
          <a:noFill/>
        </p:spPr>
        <p:txBody>
          <a:bodyPr wrap="square">
            <a:spAutoFit/>
          </a:bodyPr>
          <a:lstStyle/>
          <a:p>
            <a:r>
              <a:rPr lang="en-US" sz="2400" dirty="0">
                <a:solidFill>
                  <a:schemeClr val="accent2"/>
                </a:solidFill>
                <a:latin typeface="Aharoni" panose="02010803020104030203" pitchFamily="2" charset="-79"/>
                <a:cs typeface="Aharoni" panose="02010803020104030203" pitchFamily="2" charset="-79"/>
              </a:rPr>
              <a:t>Low expected coefficient of inbreeding (COI) for litter</a:t>
            </a:r>
          </a:p>
          <a:p>
            <a:endParaRPr lang="en-US" dirty="0"/>
          </a:p>
          <a:p>
            <a:r>
              <a:rPr lang="en-US" dirty="0"/>
              <a:t>Click on the column heading “</a:t>
            </a:r>
            <a:r>
              <a:rPr lang="en-US" dirty="0">
                <a:solidFill>
                  <a:schemeClr val="accent2">
                    <a:lumMod val="75000"/>
                  </a:schemeClr>
                </a:solidFill>
              </a:rPr>
              <a:t>Expected Litter COI %”, </a:t>
            </a:r>
            <a:r>
              <a:rPr lang="en-US" dirty="0"/>
              <a:t>and it will sort least to most, or vice-versa.</a:t>
            </a:r>
          </a:p>
          <a:p>
            <a:endParaRPr lang="en-US" dirty="0"/>
          </a:p>
          <a:p>
            <a:r>
              <a:rPr lang="en-US" dirty="0"/>
              <a:t>For Anne, Napoleon and Leo have very low COI estimates.  </a:t>
            </a:r>
          </a:p>
          <a:p>
            <a:endParaRPr lang="en-US" dirty="0"/>
          </a:p>
          <a:p>
            <a:r>
              <a:rPr lang="en-US" dirty="0"/>
              <a:t>Eike fan Duster </a:t>
            </a:r>
            <a:r>
              <a:rPr lang="en-US" dirty="0" err="1"/>
              <a:t>Lansdouwe</a:t>
            </a:r>
            <a:r>
              <a:rPr lang="en-US" dirty="0"/>
              <a:t> has a pretty low COI with Anne , compared to the average 30-31% for </a:t>
            </a:r>
            <a:r>
              <a:rPr lang="en-US" dirty="0" err="1"/>
              <a:t>Stabyhouns</a:t>
            </a:r>
            <a:r>
              <a:rPr lang="en-US" dirty="0"/>
              <a:t>, too.  </a:t>
            </a:r>
            <a:r>
              <a:rPr lang="en-US" dirty="0">
                <a:solidFill>
                  <a:schemeClr val="accent2">
                    <a:lumMod val="75000"/>
                  </a:schemeClr>
                </a:solidFill>
              </a:rPr>
              <a:t>Their expected COI of a litter is 26.  </a:t>
            </a:r>
            <a:r>
              <a:rPr lang="en-US" dirty="0"/>
              <a:t>Right now – Eike’s  </a:t>
            </a:r>
            <a:r>
              <a:rPr lang="en-US" dirty="0" err="1"/>
              <a:t>vWD</a:t>
            </a:r>
            <a:r>
              <a:rPr lang="en-US" dirty="0"/>
              <a:t> (von </a:t>
            </a:r>
            <a:r>
              <a:rPr lang="en-US" dirty="0" err="1"/>
              <a:t>Willibrands</a:t>
            </a:r>
            <a:r>
              <a:rPr lang="en-US" dirty="0"/>
              <a:t> disease), DM </a:t>
            </a:r>
            <a:r>
              <a:rPr lang="en-US" dirty="0">
                <a:latin typeface="Calibri  "/>
              </a:rPr>
              <a:t>(</a:t>
            </a:r>
            <a:r>
              <a:rPr lang="en-US" b="0" i="0" dirty="0">
                <a:effectLst/>
                <a:latin typeface="Calibri  "/>
              </a:rPr>
              <a:t>Canine degenerative myelopathy</a:t>
            </a:r>
            <a:r>
              <a:rPr lang="en-US" dirty="0">
                <a:latin typeface="Calibri  "/>
              </a:rPr>
              <a:t>), </a:t>
            </a:r>
            <a:r>
              <a:rPr lang="en-US" dirty="0"/>
              <a:t>and other health are not public.</a:t>
            </a:r>
          </a:p>
          <a:p>
            <a:endParaRPr lang="en-US" dirty="0"/>
          </a:p>
        </p:txBody>
      </p:sp>
      <p:grpSp>
        <p:nvGrpSpPr>
          <p:cNvPr id="18" name="Group 17">
            <a:extLst>
              <a:ext uri="{FF2B5EF4-FFF2-40B4-BE49-F238E27FC236}">
                <a16:creationId xmlns:a16="http://schemas.microsoft.com/office/drawing/2014/main" id="{EBEC3AFF-CE03-4153-B244-1A6CDEEC7A47}"/>
              </a:ext>
            </a:extLst>
          </p:cNvPr>
          <p:cNvGrpSpPr/>
          <p:nvPr/>
        </p:nvGrpSpPr>
        <p:grpSpPr>
          <a:xfrm>
            <a:off x="4496585" y="805540"/>
            <a:ext cx="7353694" cy="5430478"/>
            <a:chOff x="4496585" y="805540"/>
            <a:chExt cx="7353694" cy="5430478"/>
          </a:xfrm>
        </p:grpSpPr>
        <p:pic>
          <p:nvPicPr>
            <p:cNvPr id="9" name="Picture 8">
              <a:extLst>
                <a:ext uri="{FF2B5EF4-FFF2-40B4-BE49-F238E27FC236}">
                  <a16:creationId xmlns:a16="http://schemas.microsoft.com/office/drawing/2014/main" id="{CE22B806-BD37-441A-B160-A083EC62DCF6}"/>
                </a:ext>
              </a:extLst>
            </p:cNvPr>
            <p:cNvPicPr>
              <a:picLocks noChangeAspect="1"/>
            </p:cNvPicPr>
            <p:nvPr/>
          </p:nvPicPr>
          <p:blipFill rotWithShape="1">
            <a:blip r:embed="rId2"/>
            <a:srcRect l="22437" r="3444"/>
            <a:stretch/>
          </p:blipFill>
          <p:spPr>
            <a:xfrm>
              <a:off x="4496585" y="805540"/>
              <a:ext cx="7353694" cy="5246920"/>
            </a:xfrm>
            <a:prstGeom prst="rect">
              <a:avLst/>
            </a:prstGeom>
          </p:spPr>
        </p:pic>
        <p:sp>
          <p:nvSpPr>
            <p:cNvPr id="11" name="Oval 10">
              <a:extLst>
                <a:ext uri="{FF2B5EF4-FFF2-40B4-BE49-F238E27FC236}">
                  <a16:creationId xmlns:a16="http://schemas.microsoft.com/office/drawing/2014/main" id="{FB42A1F0-76FF-4963-B948-A46BE167EEA4}"/>
                </a:ext>
              </a:extLst>
            </p:cNvPr>
            <p:cNvSpPr/>
            <p:nvPr/>
          </p:nvSpPr>
          <p:spPr>
            <a:xfrm>
              <a:off x="6096000" y="5552388"/>
              <a:ext cx="1599418" cy="603315"/>
            </a:xfrm>
            <a:custGeom>
              <a:avLst/>
              <a:gdLst>
                <a:gd name="connsiteX0" fmla="*/ 0 w 1599418"/>
                <a:gd name="connsiteY0" fmla="*/ 301658 h 603315"/>
                <a:gd name="connsiteX1" fmla="*/ 799709 w 1599418"/>
                <a:gd name="connsiteY1" fmla="*/ 0 h 603315"/>
                <a:gd name="connsiteX2" fmla="*/ 1599418 w 1599418"/>
                <a:gd name="connsiteY2" fmla="*/ 301658 h 603315"/>
                <a:gd name="connsiteX3" fmla="*/ 799709 w 1599418"/>
                <a:gd name="connsiteY3" fmla="*/ 603316 h 603315"/>
                <a:gd name="connsiteX4" fmla="*/ 0 w 1599418"/>
                <a:gd name="connsiteY4" fmla="*/ 301658 h 603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18" h="603315" extrusionOk="0">
                  <a:moveTo>
                    <a:pt x="0" y="301658"/>
                  </a:moveTo>
                  <a:cubicBezTo>
                    <a:pt x="-21731" y="74306"/>
                    <a:pt x="355495" y="-30905"/>
                    <a:pt x="799709" y="0"/>
                  </a:cubicBezTo>
                  <a:cubicBezTo>
                    <a:pt x="1214482" y="-6514"/>
                    <a:pt x="1581276" y="138474"/>
                    <a:pt x="1599418" y="301658"/>
                  </a:cubicBezTo>
                  <a:cubicBezTo>
                    <a:pt x="1609989" y="490622"/>
                    <a:pt x="1310282" y="574692"/>
                    <a:pt x="799709" y="603316"/>
                  </a:cubicBezTo>
                  <a:cubicBezTo>
                    <a:pt x="383923" y="604541"/>
                    <a:pt x="2641" y="498428"/>
                    <a:pt x="0" y="301658"/>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1C9FE1-DE1F-4F12-BD6E-9558916DC1EB}"/>
                </a:ext>
              </a:extLst>
            </p:cNvPr>
            <p:cNvSpPr/>
            <p:nvPr/>
          </p:nvSpPr>
          <p:spPr>
            <a:xfrm>
              <a:off x="5937315" y="2380043"/>
              <a:ext cx="1924639" cy="721376"/>
            </a:xfrm>
            <a:custGeom>
              <a:avLst/>
              <a:gdLst>
                <a:gd name="connsiteX0" fmla="*/ 0 w 1924639"/>
                <a:gd name="connsiteY0" fmla="*/ 360688 h 721376"/>
                <a:gd name="connsiteX1" fmla="*/ 962320 w 1924639"/>
                <a:gd name="connsiteY1" fmla="*/ 0 h 721376"/>
                <a:gd name="connsiteX2" fmla="*/ 1924640 w 1924639"/>
                <a:gd name="connsiteY2" fmla="*/ 360688 h 721376"/>
                <a:gd name="connsiteX3" fmla="*/ 962320 w 1924639"/>
                <a:gd name="connsiteY3" fmla="*/ 721376 h 721376"/>
                <a:gd name="connsiteX4" fmla="*/ 0 w 1924639"/>
                <a:gd name="connsiteY4" fmla="*/ 360688 h 7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39" h="721376" extrusionOk="0">
                  <a:moveTo>
                    <a:pt x="0" y="360688"/>
                  </a:moveTo>
                  <a:cubicBezTo>
                    <a:pt x="-25424" y="90411"/>
                    <a:pt x="429161" y="-20435"/>
                    <a:pt x="962320" y="0"/>
                  </a:cubicBezTo>
                  <a:cubicBezTo>
                    <a:pt x="1486825" y="-1688"/>
                    <a:pt x="1917654" y="162802"/>
                    <a:pt x="1924640" y="360688"/>
                  </a:cubicBezTo>
                  <a:cubicBezTo>
                    <a:pt x="1942152" y="596938"/>
                    <a:pt x="1549973" y="698040"/>
                    <a:pt x="962320" y="721376"/>
                  </a:cubicBezTo>
                  <a:cubicBezTo>
                    <a:pt x="455947" y="722564"/>
                    <a:pt x="2568" y="589232"/>
                    <a:pt x="0" y="360688"/>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F4697A4-8441-475F-B03B-7ECEC814D941}"/>
                </a:ext>
              </a:extLst>
            </p:cNvPr>
            <p:cNvSpPr/>
            <p:nvPr/>
          </p:nvSpPr>
          <p:spPr>
            <a:xfrm>
              <a:off x="10264218" y="3781720"/>
              <a:ext cx="802850" cy="2454298"/>
            </a:xfrm>
            <a:custGeom>
              <a:avLst/>
              <a:gdLst>
                <a:gd name="connsiteX0" fmla="*/ 0 w 802850"/>
                <a:gd name="connsiteY0" fmla="*/ 1227149 h 2454298"/>
                <a:gd name="connsiteX1" fmla="*/ 401425 w 802850"/>
                <a:gd name="connsiteY1" fmla="*/ 0 h 2454298"/>
                <a:gd name="connsiteX2" fmla="*/ 802850 w 802850"/>
                <a:gd name="connsiteY2" fmla="*/ 1227149 h 2454298"/>
                <a:gd name="connsiteX3" fmla="*/ 401425 w 802850"/>
                <a:gd name="connsiteY3" fmla="*/ 2454298 h 2454298"/>
                <a:gd name="connsiteX4" fmla="*/ 0 w 802850"/>
                <a:gd name="connsiteY4" fmla="*/ 1227149 h 2454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850" h="2454298" extrusionOk="0">
                  <a:moveTo>
                    <a:pt x="0" y="1227149"/>
                  </a:moveTo>
                  <a:cubicBezTo>
                    <a:pt x="-3860" y="538621"/>
                    <a:pt x="178998" y="-8809"/>
                    <a:pt x="401425" y="0"/>
                  </a:cubicBezTo>
                  <a:cubicBezTo>
                    <a:pt x="561853" y="-14840"/>
                    <a:pt x="722730" y="564504"/>
                    <a:pt x="802850" y="1227149"/>
                  </a:cubicBezTo>
                  <a:cubicBezTo>
                    <a:pt x="820696" y="1942638"/>
                    <a:pt x="654090" y="2441436"/>
                    <a:pt x="401425" y="2454298"/>
                  </a:cubicBezTo>
                  <a:cubicBezTo>
                    <a:pt x="267356" y="2458444"/>
                    <a:pt x="2505" y="1933508"/>
                    <a:pt x="0" y="1227149"/>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121D18E-9D86-41C0-A1BC-9853384CAE84}"/>
                </a:ext>
              </a:extLst>
            </p:cNvPr>
            <p:cNvSpPr/>
            <p:nvPr/>
          </p:nvSpPr>
          <p:spPr>
            <a:xfrm>
              <a:off x="10264218" y="2354904"/>
              <a:ext cx="802850" cy="721376"/>
            </a:xfrm>
            <a:custGeom>
              <a:avLst/>
              <a:gdLst>
                <a:gd name="connsiteX0" fmla="*/ 0 w 802850"/>
                <a:gd name="connsiteY0" fmla="*/ 360688 h 721376"/>
                <a:gd name="connsiteX1" fmla="*/ 401425 w 802850"/>
                <a:gd name="connsiteY1" fmla="*/ 0 h 721376"/>
                <a:gd name="connsiteX2" fmla="*/ 802850 w 802850"/>
                <a:gd name="connsiteY2" fmla="*/ 360688 h 721376"/>
                <a:gd name="connsiteX3" fmla="*/ 401425 w 802850"/>
                <a:gd name="connsiteY3" fmla="*/ 721376 h 721376"/>
                <a:gd name="connsiteX4" fmla="*/ 0 w 802850"/>
                <a:gd name="connsiteY4" fmla="*/ 360688 h 7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850" h="721376" extrusionOk="0">
                  <a:moveTo>
                    <a:pt x="0" y="360688"/>
                  </a:moveTo>
                  <a:cubicBezTo>
                    <a:pt x="-3860" y="150694"/>
                    <a:pt x="178998" y="-8809"/>
                    <a:pt x="401425" y="0"/>
                  </a:cubicBezTo>
                  <a:cubicBezTo>
                    <a:pt x="616156" y="-1688"/>
                    <a:pt x="795864" y="162802"/>
                    <a:pt x="802850" y="360688"/>
                  </a:cubicBezTo>
                  <a:cubicBezTo>
                    <a:pt x="820696" y="597643"/>
                    <a:pt x="654090" y="708514"/>
                    <a:pt x="401425" y="721376"/>
                  </a:cubicBezTo>
                  <a:cubicBezTo>
                    <a:pt x="204826" y="722564"/>
                    <a:pt x="2568" y="589232"/>
                    <a:pt x="0" y="360688"/>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2109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D38C03-80F9-4E8F-9D19-6E5D04DE902C}"/>
              </a:ext>
            </a:extLst>
          </p:cNvPr>
          <p:cNvSpPr txBox="1"/>
          <p:nvPr/>
        </p:nvSpPr>
        <p:spPr>
          <a:xfrm>
            <a:off x="1011025" y="1119567"/>
            <a:ext cx="4117156" cy="4893647"/>
          </a:xfrm>
          <a:prstGeom prst="rect">
            <a:avLst/>
          </a:prstGeom>
          <a:noFill/>
        </p:spPr>
        <p:txBody>
          <a:bodyPr wrap="square">
            <a:spAutoFit/>
          </a:bodyPr>
          <a:lstStyle/>
          <a:p>
            <a:r>
              <a:rPr lang="en-US" sz="2400" dirty="0">
                <a:solidFill>
                  <a:schemeClr val="accent2"/>
                </a:solidFill>
                <a:latin typeface="Aharoni" panose="02010803020104030203" pitchFamily="2" charset="-79"/>
                <a:cs typeface="Aharoni" panose="02010803020104030203" pitchFamily="2" charset="-79"/>
              </a:rPr>
              <a:t>Find out more…</a:t>
            </a:r>
          </a:p>
          <a:p>
            <a:endParaRPr lang="en-US" dirty="0"/>
          </a:p>
          <a:p>
            <a:r>
              <a:rPr lang="en-US" dirty="0"/>
              <a:t>Even if Eike is set to “private”, I can find out some things about him, if he is a potential candidate for Anne.  </a:t>
            </a:r>
          </a:p>
          <a:p>
            <a:endParaRPr lang="en-US" dirty="0"/>
          </a:p>
          <a:p>
            <a:r>
              <a:rPr lang="en-US" dirty="0"/>
              <a:t>CLICK on the dog’s photo to bring up his profile which includes age, registration, etc.  </a:t>
            </a:r>
          </a:p>
          <a:p>
            <a:endParaRPr lang="en-US" dirty="0"/>
          </a:p>
          <a:p>
            <a:r>
              <a:rPr lang="en-US" dirty="0"/>
              <a:t>With name and registration, if the dog is in the </a:t>
            </a:r>
            <a:r>
              <a:rPr lang="en-US" dirty="0" err="1"/>
              <a:t>ZooEasy</a:t>
            </a:r>
            <a:r>
              <a:rPr lang="en-US" dirty="0"/>
              <a:t> database, we can see what the pair’s health pedigree would look like. </a:t>
            </a:r>
          </a:p>
          <a:p>
            <a:endParaRPr lang="en-US" dirty="0"/>
          </a:p>
          <a:p>
            <a:r>
              <a:rPr lang="en-US" dirty="0"/>
              <a:t>Here we see that I contacted Eike’s owner in March 2019, by clicking on the button “CONTACT OWNER”</a:t>
            </a:r>
          </a:p>
        </p:txBody>
      </p:sp>
      <p:grpSp>
        <p:nvGrpSpPr>
          <p:cNvPr id="3" name="Group 2">
            <a:extLst>
              <a:ext uri="{FF2B5EF4-FFF2-40B4-BE49-F238E27FC236}">
                <a16:creationId xmlns:a16="http://schemas.microsoft.com/office/drawing/2014/main" id="{50193DF7-E1B7-4D8D-957C-393B6361FCE0}"/>
              </a:ext>
            </a:extLst>
          </p:cNvPr>
          <p:cNvGrpSpPr/>
          <p:nvPr/>
        </p:nvGrpSpPr>
        <p:grpSpPr>
          <a:xfrm>
            <a:off x="5128181" y="426139"/>
            <a:ext cx="6793309" cy="6280505"/>
            <a:chOff x="5128181" y="426139"/>
            <a:chExt cx="6793309" cy="6280505"/>
          </a:xfrm>
        </p:grpSpPr>
        <p:pic>
          <p:nvPicPr>
            <p:cNvPr id="11" name="Picture 10">
              <a:extLst>
                <a:ext uri="{FF2B5EF4-FFF2-40B4-BE49-F238E27FC236}">
                  <a16:creationId xmlns:a16="http://schemas.microsoft.com/office/drawing/2014/main" id="{CBA5BF49-53FB-45AE-818A-653479DFD595}"/>
                </a:ext>
              </a:extLst>
            </p:cNvPr>
            <p:cNvPicPr>
              <a:picLocks noChangeAspect="1"/>
            </p:cNvPicPr>
            <p:nvPr/>
          </p:nvPicPr>
          <p:blipFill rotWithShape="1">
            <a:blip r:embed="rId2"/>
            <a:srcRect l="21000" t="12645" r="29031"/>
            <a:stretch/>
          </p:blipFill>
          <p:spPr>
            <a:xfrm>
              <a:off x="5128181" y="426139"/>
              <a:ext cx="6793309" cy="6280505"/>
            </a:xfrm>
            <a:prstGeom prst="rect">
              <a:avLst/>
            </a:prstGeom>
          </p:spPr>
        </p:pic>
        <p:sp>
          <p:nvSpPr>
            <p:cNvPr id="2" name="Arrow: Up 1">
              <a:extLst>
                <a:ext uri="{FF2B5EF4-FFF2-40B4-BE49-F238E27FC236}">
                  <a16:creationId xmlns:a16="http://schemas.microsoft.com/office/drawing/2014/main" id="{EB4D7BEF-A529-4FEF-8134-E96BABF4EE14}"/>
                </a:ext>
              </a:extLst>
            </p:cNvPr>
            <p:cNvSpPr/>
            <p:nvPr/>
          </p:nvSpPr>
          <p:spPr>
            <a:xfrm rot="14579933">
              <a:off x="9859412" y="3340883"/>
              <a:ext cx="491614" cy="6889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8712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6E2D4793-9A02-4CCB-8AA1-B87F0E9165E1}"/>
              </a:ext>
            </a:extLst>
          </p:cNvPr>
          <p:cNvPicPr>
            <a:picLocks noChangeAspect="1"/>
          </p:cNvPicPr>
          <p:nvPr/>
        </p:nvPicPr>
        <p:blipFill>
          <a:blip r:embed="rId2"/>
          <a:stretch>
            <a:fillRect/>
          </a:stretch>
        </p:blipFill>
        <p:spPr>
          <a:xfrm>
            <a:off x="4449779" y="530344"/>
            <a:ext cx="7477943" cy="5571067"/>
          </a:xfrm>
          <a:prstGeom prst="rect">
            <a:avLst/>
          </a:prstGeom>
        </p:spPr>
      </p:pic>
      <p:sp>
        <p:nvSpPr>
          <p:cNvPr id="6" name="TextBox 5">
            <a:extLst>
              <a:ext uri="{FF2B5EF4-FFF2-40B4-BE49-F238E27FC236}">
                <a16:creationId xmlns:a16="http://schemas.microsoft.com/office/drawing/2014/main" id="{D94B64B6-555D-4B5E-AA42-21CB541F9D9B}"/>
              </a:ext>
            </a:extLst>
          </p:cNvPr>
          <p:cNvSpPr txBox="1"/>
          <p:nvPr/>
        </p:nvSpPr>
        <p:spPr>
          <a:xfrm>
            <a:off x="652807" y="313527"/>
            <a:ext cx="3542122" cy="6647974"/>
          </a:xfrm>
          <a:prstGeom prst="rect">
            <a:avLst/>
          </a:prstGeom>
          <a:noFill/>
        </p:spPr>
        <p:txBody>
          <a:bodyPr wrap="square">
            <a:spAutoFit/>
          </a:bodyPr>
          <a:lstStyle/>
          <a:p>
            <a:r>
              <a:rPr lang="en-US" sz="2400" dirty="0">
                <a:solidFill>
                  <a:schemeClr val="accent2"/>
                </a:solidFill>
                <a:latin typeface="Aharoni" panose="02010803020104030203" pitchFamily="2" charset="-79"/>
                <a:cs typeface="Aharoni" panose="02010803020104030203" pitchFamily="2" charset="-79"/>
              </a:rPr>
              <a:t>Looking a little deeper…</a:t>
            </a:r>
          </a:p>
          <a:p>
            <a:endParaRPr lang="en-US" dirty="0"/>
          </a:p>
          <a:p>
            <a:r>
              <a:rPr lang="en-US" dirty="0"/>
              <a:t>In the </a:t>
            </a:r>
            <a:r>
              <a:rPr lang="en-US" dirty="0">
                <a:solidFill>
                  <a:schemeClr val="accent2">
                    <a:lumMod val="75000"/>
                  </a:schemeClr>
                </a:solidFill>
              </a:rPr>
              <a:t>“RELATEDNESS BY CHROMOSOME” </a:t>
            </a:r>
            <a:r>
              <a:rPr lang="en-US" dirty="0"/>
              <a:t>section, you will see ORANGE, RED, and White areas on each chromosome.  </a:t>
            </a:r>
          </a:p>
          <a:p>
            <a:endParaRPr lang="en-US" dirty="0"/>
          </a:p>
          <a:p>
            <a:r>
              <a:rPr lang="en-US" u="sng" dirty="0">
                <a:solidFill>
                  <a:schemeClr val="accent2">
                    <a:lumMod val="75000"/>
                  </a:schemeClr>
                </a:solidFill>
              </a:rPr>
              <a:t>LESS COLOR IS BETTER</a:t>
            </a:r>
          </a:p>
          <a:p>
            <a:endParaRPr lang="en-US" u="sng" dirty="0">
              <a:solidFill>
                <a:schemeClr val="accent2">
                  <a:lumMod val="75000"/>
                </a:schemeClr>
              </a:solidFill>
            </a:endParaRPr>
          </a:p>
          <a:p>
            <a:r>
              <a:rPr lang="en-US" dirty="0"/>
              <a:t>White areas are where the dogs do not share strands of DNA on a particular chromosome.</a:t>
            </a:r>
          </a:p>
          <a:p>
            <a:endParaRPr lang="en-US" dirty="0"/>
          </a:p>
          <a:p>
            <a:r>
              <a:rPr lang="en-US" dirty="0"/>
              <a:t>Orange areas show where the two dogs share one strand of DNA on that chromosome. </a:t>
            </a:r>
          </a:p>
          <a:p>
            <a:endParaRPr lang="en-US" dirty="0"/>
          </a:p>
          <a:p>
            <a:r>
              <a:rPr lang="en-US" dirty="0"/>
              <a:t>Red areas show that the two dogs share both strands of DNA; this means there can be no variation passed on to the offspring.</a:t>
            </a:r>
          </a:p>
          <a:p>
            <a:endParaRPr lang="en-US" dirty="0"/>
          </a:p>
        </p:txBody>
      </p:sp>
    </p:spTree>
    <p:extLst>
      <p:ext uri="{BB962C8B-B14F-4D97-AF65-F5344CB8AC3E}">
        <p14:creationId xmlns:p14="http://schemas.microsoft.com/office/powerpoint/2010/main" val="910027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D60D7F-8602-4605-ACB8-A3475A5E087A}"/>
              </a:ext>
            </a:extLst>
          </p:cNvPr>
          <p:cNvSpPr txBox="1"/>
          <p:nvPr/>
        </p:nvSpPr>
        <p:spPr>
          <a:xfrm>
            <a:off x="439289" y="420841"/>
            <a:ext cx="3675394" cy="6370975"/>
          </a:xfrm>
          <a:prstGeom prst="rect">
            <a:avLst/>
          </a:prstGeom>
          <a:noFill/>
        </p:spPr>
        <p:txBody>
          <a:bodyPr wrap="square">
            <a:spAutoFit/>
          </a:bodyPr>
          <a:lstStyle/>
          <a:p>
            <a:r>
              <a:rPr lang="en-US" sz="2400" dirty="0">
                <a:solidFill>
                  <a:schemeClr val="accent2"/>
                </a:solidFill>
                <a:latin typeface="Aharoni" panose="02010803020104030203" pitchFamily="2" charset="-79"/>
                <a:cs typeface="Aharoni" panose="02010803020104030203" pitchFamily="2" charset="-79"/>
              </a:rPr>
              <a:t>Check out the traits….</a:t>
            </a:r>
          </a:p>
          <a:p>
            <a:endParaRPr lang="en-US" dirty="0"/>
          </a:p>
          <a:p>
            <a:r>
              <a:rPr lang="en-US" dirty="0"/>
              <a:t>Will this pair produce tri-color </a:t>
            </a:r>
            <a:r>
              <a:rPr lang="en-US" dirty="0" err="1"/>
              <a:t>Stabijs</a:t>
            </a:r>
            <a:r>
              <a:rPr lang="en-US" dirty="0"/>
              <a:t>? (not currently accepted in the breed standard)</a:t>
            </a:r>
          </a:p>
          <a:p>
            <a:endParaRPr lang="en-US" dirty="0"/>
          </a:p>
          <a:p>
            <a:r>
              <a:rPr lang="en-US" dirty="0"/>
              <a:t>Can these two dogs produce brown </a:t>
            </a:r>
            <a:r>
              <a:rPr lang="en-US" dirty="0" err="1"/>
              <a:t>Stabyhouns</a:t>
            </a:r>
            <a:r>
              <a:rPr lang="en-US" dirty="0"/>
              <a:t>?</a:t>
            </a:r>
          </a:p>
          <a:p>
            <a:endParaRPr lang="en-US" dirty="0"/>
          </a:p>
          <a:p>
            <a:pPr algn="l"/>
            <a:r>
              <a:rPr lang="en-US" sz="1200" b="1" i="0" u="none" strike="noStrike" dirty="0">
                <a:solidFill>
                  <a:srgbClr val="003570"/>
                </a:solidFill>
                <a:effectLst/>
                <a:latin typeface="Calibri body"/>
                <a:hlinkClick r:id="rId2"/>
              </a:rPr>
              <a:t>Dominant Black (K Locus)</a:t>
            </a:r>
            <a:endParaRPr lang="en-US" sz="1200" b="1" i="0" dirty="0">
              <a:solidFill>
                <a:srgbClr val="335377"/>
              </a:solidFill>
              <a:effectLst/>
              <a:latin typeface="Calibri body"/>
            </a:endParaRPr>
          </a:p>
          <a:p>
            <a:pPr algn="l"/>
            <a:r>
              <a:rPr lang="en-US" sz="1200" b="0" i="0" dirty="0">
                <a:solidFill>
                  <a:srgbClr val="333333"/>
                </a:solidFill>
                <a:effectLst/>
                <a:latin typeface="Calibri body"/>
              </a:rPr>
              <a:t>The Dominant Black gene (K Locus) affects pigment switching between eumelanin (black) and phaeomelanin (red or yellow) by interacting with the Agouti and MC1R genes.</a:t>
            </a:r>
          </a:p>
          <a:p>
            <a:pPr algn="l"/>
            <a:endParaRPr lang="en-US" sz="1200" dirty="0">
              <a:solidFill>
                <a:srgbClr val="333333"/>
              </a:solidFill>
              <a:latin typeface="Calibri body"/>
            </a:endParaRPr>
          </a:p>
          <a:p>
            <a:r>
              <a:rPr lang="en-US" sz="1200" b="1" u="sng" dirty="0">
                <a:solidFill>
                  <a:srgbClr val="0070C0"/>
                </a:solidFill>
              </a:rPr>
              <a:t>A Locus (ASIP)</a:t>
            </a:r>
          </a:p>
          <a:p>
            <a:r>
              <a:rPr lang="en-US" sz="1200" dirty="0"/>
              <a:t>The A Locus controls switching between black and red pigment in hair cells, but it will only be expressed in dogs that are </a:t>
            </a:r>
            <a:r>
              <a:rPr lang="en-US" sz="1200" b="1" dirty="0" err="1"/>
              <a:t>k</a:t>
            </a:r>
            <a:r>
              <a:rPr lang="en-US" sz="1200" b="1" baseline="30000" dirty="0" err="1"/>
              <a:t>y</a:t>
            </a:r>
            <a:r>
              <a:rPr lang="en-US" sz="1200" b="1" dirty="0" err="1"/>
              <a:t>k</a:t>
            </a:r>
            <a:r>
              <a:rPr lang="en-US" sz="1200" b="1" baseline="30000" dirty="0" err="1"/>
              <a:t>y</a:t>
            </a:r>
            <a:r>
              <a:rPr lang="en-US" sz="1200" dirty="0"/>
              <a:t> at the K Locus. Agouti (also called “Wolf Sable”) dogs have red hairs with black tips, mostly on their head and back. Black and tan dogs are mostly black or brown with lighter patches on their cheeks, eyebrows, chest, and legs. Recessive black dogs (aa) will express as if KBKB in the K locus.</a:t>
            </a:r>
          </a:p>
          <a:p>
            <a:endParaRPr lang="en-US" sz="1200" dirty="0">
              <a:solidFill>
                <a:srgbClr val="333333"/>
              </a:solidFill>
              <a:latin typeface="Calibri body"/>
            </a:endParaRPr>
          </a:p>
          <a:p>
            <a:pPr algn="l"/>
            <a:r>
              <a:rPr lang="en-US" sz="1200" b="1" i="0" u="none" strike="noStrike" dirty="0">
                <a:solidFill>
                  <a:srgbClr val="003570"/>
                </a:solidFill>
                <a:effectLst/>
                <a:latin typeface="proxima-nova"/>
                <a:hlinkClick r:id="rId3"/>
              </a:rPr>
              <a:t>Brown (B Locus/Chocolate/Liver)</a:t>
            </a:r>
            <a:endParaRPr lang="en-US" sz="1200" b="1" i="0" dirty="0">
              <a:solidFill>
                <a:srgbClr val="335377"/>
              </a:solidFill>
              <a:effectLst/>
              <a:latin typeface="proxima-nova"/>
            </a:endParaRPr>
          </a:p>
          <a:p>
            <a:pPr algn="l"/>
            <a:r>
              <a:rPr lang="en-US" sz="1200" b="0" i="0" dirty="0">
                <a:solidFill>
                  <a:srgbClr val="333333"/>
                </a:solidFill>
                <a:effectLst/>
                <a:latin typeface="proxima-nova"/>
              </a:rPr>
              <a:t>The Brown gene dilutes eumelanin (black pigment) to brown but does not affect phaeomelanin (red/yellow pigment).</a:t>
            </a:r>
          </a:p>
        </p:txBody>
      </p:sp>
      <p:grpSp>
        <p:nvGrpSpPr>
          <p:cNvPr id="14" name="Group 13">
            <a:extLst>
              <a:ext uri="{FF2B5EF4-FFF2-40B4-BE49-F238E27FC236}">
                <a16:creationId xmlns:a16="http://schemas.microsoft.com/office/drawing/2014/main" id="{124047D3-FA97-439C-84C2-E997801655E6}"/>
              </a:ext>
            </a:extLst>
          </p:cNvPr>
          <p:cNvGrpSpPr/>
          <p:nvPr/>
        </p:nvGrpSpPr>
        <p:grpSpPr>
          <a:xfrm>
            <a:off x="5057244" y="336109"/>
            <a:ext cx="5852714" cy="6185781"/>
            <a:chOff x="5057244" y="336109"/>
            <a:chExt cx="5852714" cy="6185781"/>
          </a:xfrm>
        </p:grpSpPr>
        <p:pic>
          <p:nvPicPr>
            <p:cNvPr id="7" name="Picture 6">
              <a:extLst>
                <a:ext uri="{FF2B5EF4-FFF2-40B4-BE49-F238E27FC236}">
                  <a16:creationId xmlns:a16="http://schemas.microsoft.com/office/drawing/2014/main" id="{3DF98479-705A-43FE-84D1-6921DDC709A9}"/>
                </a:ext>
              </a:extLst>
            </p:cNvPr>
            <p:cNvPicPr>
              <a:picLocks noChangeAspect="1"/>
            </p:cNvPicPr>
            <p:nvPr/>
          </p:nvPicPr>
          <p:blipFill rotWithShape="1">
            <a:blip r:embed="rId4"/>
            <a:srcRect l="18010" t="25508" r="20231" b="9407"/>
            <a:stretch/>
          </p:blipFill>
          <p:spPr>
            <a:xfrm>
              <a:off x="5057244" y="336109"/>
              <a:ext cx="5852714" cy="6185781"/>
            </a:xfrm>
            <a:prstGeom prst="rect">
              <a:avLst/>
            </a:prstGeom>
          </p:spPr>
        </p:pic>
        <p:sp>
          <p:nvSpPr>
            <p:cNvPr id="11" name="Oval 10">
              <a:extLst>
                <a:ext uri="{FF2B5EF4-FFF2-40B4-BE49-F238E27FC236}">
                  <a16:creationId xmlns:a16="http://schemas.microsoft.com/office/drawing/2014/main" id="{D6C8AFEE-920A-4CA5-8583-A7EF6F6F4616}"/>
                </a:ext>
              </a:extLst>
            </p:cNvPr>
            <p:cNvSpPr/>
            <p:nvPr/>
          </p:nvSpPr>
          <p:spPr>
            <a:xfrm>
              <a:off x="5307291" y="2375554"/>
              <a:ext cx="2752627" cy="452487"/>
            </a:xfrm>
            <a:custGeom>
              <a:avLst/>
              <a:gdLst>
                <a:gd name="connsiteX0" fmla="*/ 0 w 2752627"/>
                <a:gd name="connsiteY0" fmla="*/ 226244 h 452487"/>
                <a:gd name="connsiteX1" fmla="*/ 1376314 w 2752627"/>
                <a:gd name="connsiteY1" fmla="*/ 0 h 452487"/>
                <a:gd name="connsiteX2" fmla="*/ 2752628 w 2752627"/>
                <a:gd name="connsiteY2" fmla="*/ 226244 h 452487"/>
                <a:gd name="connsiteX3" fmla="*/ 1376314 w 2752627"/>
                <a:gd name="connsiteY3" fmla="*/ 452488 h 452487"/>
                <a:gd name="connsiteX4" fmla="*/ 0 w 2752627"/>
                <a:gd name="connsiteY4" fmla="*/ 226244 h 45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2627" h="452487" extrusionOk="0">
                  <a:moveTo>
                    <a:pt x="0" y="226244"/>
                  </a:moveTo>
                  <a:cubicBezTo>
                    <a:pt x="-10011" y="73306"/>
                    <a:pt x="612586" y="-43822"/>
                    <a:pt x="1376314" y="0"/>
                  </a:cubicBezTo>
                  <a:cubicBezTo>
                    <a:pt x="2126474" y="-2412"/>
                    <a:pt x="2743533" y="103006"/>
                    <a:pt x="2752628" y="226244"/>
                  </a:cubicBezTo>
                  <a:cubicBezTo>
                    <a:pt x="2779745" y="408561"/>
                    <a:pt x="2220468" y="417579"/>
                    <a:pt x="1376314" y="452488"/>
                  </a:cubicBezTo>
                  <a:cubicBezTo>
                    <a:pt x="622289" y="452776"/>
                    <a:pt x="1282" y="365846"/>
                    <a:pt x="0" y="226244"/>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6FF1B6A-E1C5-4BB6-8E8C-1437E10EFDF1}"/>
                </a:ext>
              </a:extLst>
            </p:cNvPr>
            <p:cNvSpPr/>
            <p:nvPr/>
          </p:nvSpPr>
          <p:spPr>
            <a:xfrm>
              <a:off x="5133680" y="1522203"/>
              <a:ext cx="1924639" cy="334877"/>
            </a:xfrm>
            <a:custGeom>
              <a:avLst/>
              <a:gdLst>
                <a:gd name="connsiteX0" fmla="*/ 0 w 1924639"/>
                <a:gd name="connsiteY0" fmla="*/ 167439 h 334877"/>
                <a:gd name="connsiteX1" fmla="*/ 962320 w 1924639"/>
                <a:gd name="connsiteY1" fmla="*/ 0 h 334877"/>
                <a:gd name="connsiteX2" fmla="*/ 1924640 w 1924639"/>
                <a:gd name="connsiteY2" fmla="*/ 167439 h 334877"/>
                <a:gd name="connsiteX3" fmla="*/ 962320 w 1924639"/>
                <a:gd name="connsiteY3" fmla="*/ 334878 h 334877"/>
                <a:gd name="connsiteX4" fmla="*/ 0 w 1924639"/>
                <a:gd name="connsiteY4" fmla="*/ 167439 h 334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39" h="334877" extrusionOk="0">
                  <a:moveTo>
                    <a:pt x="0" y="167439"/>
                  </a:moveTo>
                  <a:cubicBezTo>
                    <a:pt x="-25192" y="4539"/>
                    <a:pt x="428704" y="-25984"/>
                    <a:pt x="962320" y="0"/>
                  </a:cubicBezTo>
                  <a:cubicBezTo>
                    <a:pt x="1485752" y="-1948"/>
                    <a:pt x="1913813" y="77004"/>
                    <a:pt x="1924640" y="167439"/>
                  </a:cubicBezTo>
                  <a:cubicBezTo>
                    <a:pt x="1957896" y="330266"/>
                    <a:pt x="1519917" y="324027"/>
                    <a:pt x="962320" y="334878"/>
                  </a:cubicBezTo>
                  <a:cubicBezTo>
                    <a:pt x="445628" y="335577"/>
                    <a:pt x="623" y="267028"/>
                    <a:pt x="0" y="167439"/>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AFCB95EE-8C5E-436F-A5F4-70A55F6D752A}"/>
              </a:ext>
            </a:extLst>
          </p:cNvPr>
          <p:cNvSpPr/>
          <p:nvPr/>
        </p:nvSpPr>
        <p:spPr>
          <a:xfrm>
            <a:off x="8606672" y="2389467"/>
            <a:ext cx="395807" cy="363159"/>
          </a:xfrm>
          <a:custGeom>
            <a:avLst/>
            <a:gdLst>
              <a:gd name="connsiteX0" fmla="*/ 0 w 395807"/>
              <a:gd name="connsiteY0" fmla="*/ 181580 h 363159"/>
              <a:gd name="connsiteX1" fmla="*/ 197904 w 395807"/>
              <a:gd name="connsiteY1" fmla="*/ 0 h 363159"/>
              <a:gd name="connsiteX2" fmla="*/ 395808 w 395807"/>
              <a:gd name="connsiteY2" fmla="*/ 181580 h 363159"/>
              <a:gd name="connsiteX3" fmla="*/ 197904 w 395807"/>
              <a:gd name="connsiteY3" fmla="*/ 363160 h 363159"/>
              <a:gd name="connsiteX4" fmla="*/ 0 w 395807"/>
              <a:gd name="connsiteY4" fmla="*/ 181580 h 363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807" h="363159" extrusionOk="0">
                <a:moveTo>
                  <a:pt x="0" y="181580"/>
                </a:moveTo>
                <a:cubicBezTo>
                  <a:pt x="-2812" y="73434"/>
                  <a:pt x="87451" y="-14006"/>
                  <a:pt x="197904" y="0"/>
                </a:cubicBezTo>
                <a:cubicBezTo>
                  <a:pt x="304286" y="-706"/>
                  <a:pt x="383388" y="83635"/>
                  <a:pt x="395808" y="181580"/>
                </a:cubicBezTo>
                <a:cubicBezTo>
                  <a:pt x="397935" y="286364"/>
                  <a:pt x="311117" y="361534"/>
                  <a:pt x="197904" y="363160"/>
                </a:cubicBezTo>
                <a:cubicBezTo>
                  <a:pt x="102347" y="363810"/>
                  <a:pt x="1326" y="297015"/>
                  <a:pt x="0" y="181580"/>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DC98D04-4835-42A3-B124-6DCC0FC4BFFE}"/>
              </a:ext>
            </a:extLst>
          </p:cNvPr>
          <p:cNvSpPr/>
          <p:nvPr/>
        </p:nvSpPr>
        <p:spPr>
          <a:xfrm>
            <a:off x="9435992" y="2375554"/>
            <a:ext cx="395807" cy="363159"/>
          </a:xfrm>
          <a:custGeom>
            <a:avLst/>
            <a:gdLst>
              <a:gd name="connsiteX0" fmla="*/ 0 w 395807"/>
              <a:gd name="connsiteY0" fmla="*/ 181580 h 363159"/>
              <a:gd name="connsiteX1" fmla="*/ 197904 w 395807"/>
              <a:gd name="connsiteY1" fmla="*/ 0 h 363159"/>
              <a:gd name="connsiteX2" fmla="*/ 395808 w 395807"/>
              <a:gd name="connsiteY2" fmla="*/ 181580 h 363159"/>
              <a:gd name="connsiteX3" fmla="*/ 197904 w 395807"/>
              <a:gd name="connsiteY3" fmla="*/ 363160 h 363159"/>
              <a:gd name="connsiteX4" fmla="*/ 0 w 395807"/>
              <a:gd name="connsiteY4" fmla="*/ 181580 h 363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807" h="363159" extrusionOk="0">
                <a:moveTo>
                  <a:pt x="0" y="181580"/>
                </a:moveTo>
                <a:cubicBezTo>
                  <a:pt x="-2812" y="73434"/>
                  <a:pt x="87451" y="-14006"/>
                  <a:pt x="197904" y="0"/>
                </a:cubicBezTo>
                <a:cubicBezTo>
                  <a:pt x="304286" y="-706"/>
                  <a:pt x="383388" y="83635"/>
                  <a:pt x="395808" y="181580"/>
                </a:cubicBezTo>
                <a:cubicBezTo>
                  <a:pt x="397935" y="286364"/>
                  <a:pt x="311117" y="361534"/>
                  <a:pt x="197904" y="363160"/>
                </a:cubicBezTo>
                <a:cubicBezTo>
                  <a:pt x="102347" y="363810"/>
                  <a:pt x="1326" y="297015"/>
                  <a:pt x="0" y="181580"/>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A3C6A3-3D3A-473D-8C72-3833270EB1AD}"/>
              </a:ext>
            </a:extLst>
          </p:cNvPr>
          <p:cNvSpPr/>
          <p:nvPr/>
        </p:nvSpPr>
        <p:spPr>
          <a:xfrm>
            <a:off x="8606672" y="1493921"/>
            <a:ext cx="395807" cy="363159"/>
          </a:xfrm>
          <a:custGeom>
            <a:avLst/>
            <a:gdLst>
              <a:gd name="connsiteX0" fmla="*/ 0 w 395807"/>
              <a:gd name="connsiteY0" fmla="*/ 181580 h 363159"/>
              <a:gd name="connsiteX1" fmla="*/ 197904 w 395807"/>
              <a:gd name="connsiteY1" fmla="*/ 0 h 363159"/>
              <a:gd name="connsiteX2" fmla="*/ 395808 w 395807"/>
              <a:gd name="connsiteY2" fmla="*/ 181580 h 363159"/>
              <a:gd name="connsiteX3" fmla="*/ 197904 w 395807"/>
              <a:gd name="connsiteY3" fmla="*/ 363160 h 363159"/>
              <a:gd name="connsiteX4" fmla="*/ 0 w 395807"/>
              <a:gd name="connsiteY4" fmla="*/ 181580 h 363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807" h="363159" extrusionOk="0">
                <a:moveTo>
                  <a:pt x="0" y="181580"/>
                </a:moveTo>
                <a:cubicBezTo>
                  <a:pt x="-2812" y="73434"/>
                  <a:pt x="87451" y="-14006"/>
                  <a:pt x="197904" y="0"/>
                </a:cubicBezTo>
                <a:cubicBezTo>
                  <a:pt x="304286" y="-706"/>
                  <a:pt x="383388" y="83635"/>
                  <a:pt x="395808" y="181580"/>
                </a:cubicBezTo>
                <a:cubicBezTo>
                  <a:pt x="397935" y="286364"/>
                  <a:pt x="311117" y="361534"/>
                  <a:pt x="197904" y="363160"/>
                </a:cubicBezTo>
                <a:cubicBezTo>
                  <a:pt x="102347" y="363810"/>
                  <a:pt x="1326" y="297015"/>
                  <a:pt x="0" y="181580"/>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8CBAB9F-52EC-468B-AF87-56F89F0D88B6}"/>
              </a:ext>
            </a:extLst>
          </p:cNvPr>
          <p:cNvSpPr/>
          <p:nvPr/>
        </p:nvSpPr>
        <p:spPr>
          <a:xfrm>
            <a:off x="9435992" y="1484494"/>
            <a:ext cx="395807" cy="363159"/>
          </a:xfrm>
          <a:custGeom>
            <a:avLst/>
            <a:gdLst>
              <a:gd name="connsiteX0" fmla="*/ 0 w 395807"/>
              <a:gd name="connsiteY0" fmla="*/ 181580 h 363159"/>
              <a:gd name="connsiteX1" fmla="*/ 197904 w 395807"/>
              <a:gd name="connsiteY1" fmla="*/ 0 h 363159"/>
              <a:gd name="connsiteX2" fmla="*/ 395808 w 395807"/>
              <a:gd name="connsiteY2" fmla="*/ 181580 h 363159"/>
              <a:gd name="connsiteX3" fmla="*/ 197904 w 395807"/>
              <a:gd name="connsiteY3" fmla="*/ 363160 h 363159"/>
              <a:gd name="connsiteX4" fmla="*/ 0 w 395807"/>
              <a:gd name="connsiteY4" fmla="*/ 181580 h 363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807" h="363159" extrusionOk="0">
                <a:moveTo>
                  <a:pt x="0" y="181580"/>
                </a:moveTo>
                <a:cubicBezTo>
                  <a:pt x="-2812" y="73434"/>
                  <a:pt x="87451" y="-14006"/>
                  <a:pt x="197904" y="0"/>
                </a:cubicBezTo>
                <a:cubicBezTo>
                  <a:pt x="304286" y="-706"/>
                  <a:pt x="383388" y="83635"/>
                  <a:pt x="395808" y="181580"/>
                </a:cubicBezTo>
                <a:cubicBezTo>
                  <a:pt x="397935" y="286364"/>
                  <a:pt x="311117" y="361534"/>
                  <a:pt x="197904" y="363160"/>
                </a:cubicBezTo>
                <a:cubicBezTo>
                  <a:pt x="102347" y="363810"/>
                  <a:pt x="1326" y="297015"/>
                  <a:pt x="0" y="181580"/>
                </a:cubicBezTo>
                <a:close/>
              </a:path>
            </a:pathLst>
          </a:custGeom>
          <a:noFill/>
          <a:ln w="28575">
            <a:solidFill>
              <a:schemeClr val="accent2">
                <a:lumMod val="75000"/>
              </a:schemeClr>
            </a:solidFill>
            <a:extLst>
              <a:ext uri="{C807C97D-BFC1-408E-A445-0C87EB9F89A2}">
                <ask:lineSketchStyleProps xmlns:ask="http://schemas.microsoft.com/office/drawing/2018/sketchyshapes" sd="264327539">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457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771</Words>
  <Application>Microsoft Macintosh PowerPoint</Application>
  <PresentationFormat>Widescreen</PresentationFormat>
  <Paragraphs>82</Paragraphs>
  <Slides>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Aharoni</vt:lpstr>
      <vt:lpstr>Arial</vt:lpstr>
      <vt:lpstr>Calibri</vt:lpstr>
      <vt:lpstr>Calibri  </vt:lpstr>
      <vt:lpstr>Calibri body</vt:lpstr>
      <vt:lpstr>Calibri Light</vt:lpstr>
      <vt:lpstr>proxima-nova</vt:lpstr>
      <vt:lpstr>Office Theme</vt:lpstr>
      <vt:lpstr>EMBARK matchmaker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EMBARK matchmaker </dc:title>
  <dc:creator>Lori Raymond</dc:creator>
  <cp:lastModifiedBy>Microsoft Office User</cp:lastModifiedBy>
  <cp:revision>3</cp:revision>
  <dcterms:created xsi:type="dcterms:W3CDTF">2020-09-05T00:38:22Z</dcterms:created>
  <dcterms:modified xsi:type="dcterms:W3CDTF">2020-09-16T16:25:25Z</dcterms:modified>
</cp:coreProperties>
</file>